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63" r:id="rId3"/>
    <p:sldId id="260" r:id="rId4"/>
    <p:sldId id="351" r:id="rId5"/>
    <p:sldId id="347" r:id="rId6"/>
    <p:sldId id="353" r:id="rId7"/>
    <p:sldId id="257" r:id="rId8"/>
    <p:sldId id="34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1D177-EF35-4BC1-9097-A2FB81F30298}" v="1" dt="2018-08-02T17:18:38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8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ullivan" userId="8ce6b4402df14472" providerId="LiveId" clId="{C8D1D177-EF35-4BC1-9097-A2FB81F30298}"/>
    <pc:docChg chg="modSld">
      <pc:chgData name="paul sullivan" userId="8ce6b4402df14472" providerId="LiveId" clId="{C8D1D177-EF35-4BC1-9097-A2FB81F30298}" dt="2018-08-02T17:18:59.230" v="1" actId="113"/>
      <pc:docMkLst>
        <pc:docMk/>
      </pc:docMkLst>
      <pc:sldChg chg="modSp">
        <pc:chgData name="paul sullivan" userId="8ce6b4402df14472" providerId="LiveId" clId="{C8D1D177-EF35-4BC1-9097-A2FB81F30298}" dt="2018-08-02T17:18:59.230" v="1" actId="113"/>
        <pc:sldMkLst>
          <pc:docMk/>
          <pc:sldMk cId="1488055628" sldId="256"/>
        </pc:sldMkLst>
        <pc:spChg chg="mod">
          <ac:chgData name="paul sullivan" userId="8ce6b4402df14472" providerId="LiveId" clId="{C8D1D177-EF35-4BC1-9097-A2FB81F30298}" dt="2018-08-02T17:18:59.230" v="1" actId="113"/>
          <ac:spMkLst>
            <pc:docMk/>
            <pc:sldMk cId="1488055628" sldId="256"/>
            <ac:spMk id="3" creationId="{00000000-0000-0000-0000-000000000000}"/>
          </ac:spMkLst>
        </pc:spChg>
      </pc:sldChg>
      <pc:sldChg chg="delSp">
        <pc:chgData name="paul sullivan" userId="8ce6b4402df14472" providerId="LiveId" clId="{C8D1D177-EF35-4BC1-9097-A2FB81F30298}" dt="2018-08-02T17:18:38.693" v="0"/>
        <pc:sldMkLst>
          <pc:docMk/>
          <pc:sldMk cId="864268237" sldId="348"/>
        </pc:sldMkLst>
        <pc:spChg chg="del">
          <ac:chgData name="paul sullivan" userId="8ce6b4402df14472" providerId="LiveId" clId="{C8D1D177-EF35-4BC1-9097-A2FB81F30298}" dt="2018-08-02T17:18:38.693" v="0"/>
          <ac:spMkLst>
            <pc:docMk/>
            <pc:sldMk cId="864268237" sldId="348"/>
            <ac:spMk id="5" creationId="{0D09C644-627F-4ED6-A9CC-348FCAF803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DFD00-51BB-4987-AEA7-449760953660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298DE-595D-4655-9117-93D5B7E23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0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8E193F64-6F85-4471-B961-E67D38761E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1C9D40-9F61-4E63-B2B0-0162F00ED49C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24577" name="Text Box 1">
            <a:extLst>
              <a:ext uri="{FF2B5EF4-FFF2-40B4-BE49-F238E27FC236}">
                <a16:creationId xmlns:a16="http://schemas.microsoft.com/office/drawing/2014/main" xmlns="" id="{6A5905A9-7DDB-4114-9561-D1A0DA356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xmlns="" id="{51686EDB-298F-4728-89B0-476C50987D5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latin typeface="Calibri" panose="020F0502020204030204" pitchFamily="34" charset="0"/>
                <a:cs typeface="Arial Unicode MS" pitchFamily="3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054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C47F98-B561-470C-9E15-8CE622502F4E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543483-405A-4ECE-9414-DF03035DDD7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49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7F98-B561-470C-9E15-8CE622502F4E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483-405A-4ECE-9414-DF03035DD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6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7F98-B561-470C-9E15-8CE622502F4E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483-405A-4ECE-9414-DF03035DD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7F98-B561-470C-9E15-8CE622502F4E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483-405A-4ECE-9414-DF03035DD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6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7F98-B561-470C-9E15-8CE622502F4E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483-405A-4ECE-9414-DF03035DDD7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14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7F98-B561-470C-9E15-8CE622502F4E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483-405A-4ECE-9414-DF03035DD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4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7F98-B561-470C-9E15-8CE622502F4E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483-405A-4ECE-9414-DF03035DD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4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7F98-B561-470C-9E15-8CE622502F4E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483-405A-4ECE-9414-DF03035DD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7F98-B561-470C-9E15-8CE622502F4E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483-405A-4ECE-9414-DF03035DD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8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7F98-B561-470C-9E15-8CE622502F4E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483-405A-4ECE-9414-DF03035DD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7F98-B561-470C-9E15-8CE622502F4E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483-405A-4ECE-9414-DF03035DD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6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AC47F98-B561-470C-9E15-8CE622502F4E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8543483-405A-4ECE-9414-DF03035DD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9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ustintarte.blogspot.com/2011/12/top-10-questions-to-ask-yourself-in.html?m=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npag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49859" y="1581665"/>
            <a:ext cx="9218141" cy="19282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6B727"/>
                </a:solidFill>
              </a:rPr>
              <a:t>OnPage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Channel Partner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BAE0EA-D3A6-4B8B-A93B-1203F2B3AFB6}"/>
              </a:ext>
            </a:extLst>
          </p:cNvPr>
          <p:cNvSpPr/>
          <p:nvPr/>
        </p:nvSpPr>
        <p:spPr>
          <a:xfrm>
            <a:off x="3172337" y="4730521"/>
            <a:ext cx="5773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Join the OnPage ecosystem and grow with </a:t>
            </a:r>
            <a:r>
              <a:rPr lang="en-US" dirty="0" smtClean="0">
                <a:solidFill>
                  <a:schemeClr val="bg1"/>
                </a:solidFill>
              </a:rPr>
              <a:t>us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9859" y="4207301"/>
            <a:ext cx="953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FOR MSP IN THE HEALTHCARE VERTICAL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36"/>
          <a:stretch/>
        </p:blipFill>
        <p:spPr>
          <a:xfrm>
            <a:off x="3747646" y="-992959"/>
            <a:ext cx="4622563" cy="27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0B96EA1-5C10-4F3C-A9B3-99EDC5BE3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67" y="413501"/>
            <a:ext cx="10440107" cy="578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Do You Serve The Healthcare Vertical?</a:t>
            </a:r>
            <a:endParaRPr lang="en-US" altLang="en-US" sz="3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45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45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</a:t>
            </a: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 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dviser</a:t>
            </a:r>
            <a:endParaRPr lang="en-US" alt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buFont typeface="Verdana" panose="020B060403050404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You bring the technical knowledge to the table to protect the IT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environment</a:t>
            </a:r>
          </a:p>
          <a:p>
            <a:pPr>
              <a:spcBef>
                <a:spcPts val="450"/>
              </a:spcBef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buFont typeface="Verdana" panose="020B060403050404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 OnPage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brings its expertise in HIPAA Clinical Communications &amp; Collaborations</a:t>
            </a:r>
          </a:p>
          <a:p>
            <a:pPr>
              <a:spcBef>
                <a:spcPts val="450"/>
              </a:spcBef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buFont typeface="Verdana" panose="020B060403050404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 Enables you to expand your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reach</a:t>
            </a:r>
          </a:p>
          <a:p>
            <a:pPr>
              <a:spcBef>
                <a:spcPts val="450"/>
              </a:spcBef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buFont typeface="Verdana" panose="020B060403050404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 You become the business enabler for Clinical Communications</a:t>
            </a:r>
          </a:p>
          <a:p>
            <a:pPr algn="ctr">
              <a:spcBef>
                <a:spcPts val="450"/>
              </a:spcBef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ts val="45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Be the trusted advisor!</a:t>
            </a:r>
          </a:p>
          <a:p>
            <a:pPr>
              <a:spcBef>
                <a:spcPts val="450"/>
              </a:spcBef>
              <a:buFont typeface="Verdana" panose="020B0604030504040204" pitchFamily="34" charset="0"/>
              <a:buChar char="•"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Image result for road me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89" y="3513661"/>
            <a:ext cx="2433491" cy="243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58" y="333375"/>
            <a:ext cx="11496567" cy="1100291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</a:rPr>
              <a:t>Clinical Communications for the </a:t>
            </a:r>
            <a:r>
              <a:rPr lang="en-US" altLang="en-US" sz="3600" b="1" dirty="0" smtClean="0">
                <a:solidFill>
                  <a:schemeClr val="bg1">
                    <a:lumMod val="50000"/>
                  </a:schemeClr>
                </a:solidFill>
              </a:rPr>
              <a:t>Healthcare ecosystem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9364AB-B1E5-4792-B470-E44D1A7EACD6}"/>
              </a:ext>
            </a:extLst>
          </p:cNvPr>
          <p:cNvSpPr/>
          <p:nvPr/>
        </p:nvSpPr>
        <p:spPr>
          <a:xfrm>
            <a:off x="322790" y="5338876"/>
            <a:ext cx="1164896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rgbClr val="0070C0"/>
                </a:solidFill>
              </a:rPr>
              <a:t>Per Gartner: “Clinical </a:t>
            </a:r>
            <a:r>
              <a:rPr lang="en-US" i="1" dirty="0">
                <a:solidFill>
                  <a:srgbClr val="0070C0"/>
                </a:solidFill>
              </a:rPr>
              <a:t>communication and collaboration systems can reduce care team toil, and improve care team effectiveness and related enterprise key performance measures</a:t>
            </a:r>
            <a:r>
              <a:rPr lang="en-US" i="1" dirty="0" smtClean="0">
                <a:solidFill>
                  <a:srgbClr val="0070C0"/>
                </a:solidFill>
              </a:rPr>
              <a:t>.”</a:t>
            </a:r>
            <a:endParaRPr lang="en-US" i="1" dirty="0">
              <a:solidFill>
                <a:srgbClr val="0070C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49" y="1890846"/>
            <a:ext cx="104584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30507" y="274432"/>
            <a:ext cx="11733375" cy="126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9" tIns="45719" rIns="91439" bIns="45719">
            <a:spAutoFit/>
          </a:bodyPr>
          <a:lstStyle/>
          <a:p>
            <a:pPr marL="182880" indent="-182880" algn="ctr"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Why Do Healthcare Organizations Need Clinical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Communications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&amp;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Collaboration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Services?</a:t>
            </a:r>
            <a:endParaRPr lang="en-US" sz="28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 algn="ctr"/>
            <a:r>
              <a:rPr lang="en-US" sz="2000" b="1" i="1" dirty="0">
                <a:solidFill>
                  <a:srgbClr val="FF0000"/>
                </a:solidFill>
                <a:ea typeface="Calibri Light" panose="020F0302020204030204" pitchFamily="34" charset="0"/>
              </a:rPr>
              <a:t>Email, SMS, Pager and phone do not</a:t>
            </a:r>
            <a:r>
              <a:rPr lang="en-US" sz="2000" b="1" i="1" spc="-35" dirty="0">
                <a:solidFill>
                  <a:srgbClr val="FF0000"/>
                </a:solidFill>
                <a:ea typeface="Calibri Light" panose="020F0302020204030204" pitchFamily="34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ea typeface="Calibri Light" panose="020F0302020204030204" pitchFamily="34" charset="0"/>
              </a:rPr>
              <a:t>suffice anymore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691367B-1F5D-46E4-A2A1-04B3DA788CFE}"/>
              </a:ext>
            </a:extLst>
          </p:cNvPr>
          <p:cNvSpPr/>
          <p:nvPr/>
        </p:nvSpPr>
        <p:spPr>
          <a:xfrm>
            <a:off x="582055" y="5850849"/>
            <a:ext cx="11030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Inefficient </a:t>
            </a:r>
            <a:r>
              <a:rPr lang="en-US" i="1" dirty="0">
                <a:solidFill>
                  <a:srgbClr val="FF0000"/>
                </a:solidFill>
              </a:rPr>
              <a:t>clinical workflows characterized by disjointed paging and phone calls that exist in many healthcare provider settings today.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B0047A-11D2-4898-AC47-B3DE5EF159DC}"/>
              </a:ext>
            </a:extLst>
          </p:cNvPr>
          <p:cNvSpPr txBox="1"/>
          <p:nvPr/>
        </p:nvSpPr>
        <p:spPr>
          <a:xfrm>
            <a:off x="602567" y="1713041"/>
            <a:ext cx="112758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An </a:t>
            </a:r>
            <a:r>
              <a:rPr lang="en-US" sz="2000" dirty="0"/>
              <a:t>increased focus on patient experience and </a:t>
            </a:r>
            <a:r>
              <a:rPr lang="en-US" sz="2000" dirty="0" smtClean="0"/>
              <a:t>retention</a:t>
            </a:r>
            <a:endParaRPr lang="en-US" sz="2000" dirty="0"/>
          </a:p>
          <a:p>
            <a:pPr marL="800100" lvl="1" indent="-3429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333333"/>
                </a:solidFill>
              </a:rPr>
              <a:t>Patient </a:t>
            </a:r>
            <a:r>
              <a:rPr lang="en-US" sz="2000" dirty="0">
                <a:solidFill>
                  <a:srgbClr val="333333"/>
                </a:solidFill>
              </a:rPr>
              <a:t>safety and the patient experience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33333"/>
                </a:solidFill>
              </a:rPr>
              <a:t>Care team productivity, employee satisfaction and </a:t>
            </a:r>
            <a:r>
              <a:rPr lang="en-US" sz="2000" dirty="0" smtClean="0">
                <a:solidFill>
                  <a:srgbClr val="333333"/>
                </a:solidFill>
              </a:rPr>
              <a:t>morale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333333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333333"/>
                </a:solidFill>
              </a:rPr>
              <a:t>Healthcare </a:t>
            </a:r>
            <a:r>
              <a:rPr lang="en-US" sz="2000" dirty="0">
                <a:solidFill>
                  <a:srgbClr val="333333"/>
                </a:solidFill>
              </a:rPr>
              <a:t>provider's ability to manage </a:t>
            </a:r>
            <a:endParaRPr lang="en-US" sz="2000" dirty="0" smtClean="0">
              <a:solidFill>
                <a:srgbClr val="333333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333333"/>
                </a:solidFill>
              </a:rPr>
              <a:t>Patient </a:t>
            </a:r>
            <a:r>
              <a:rPr lang="en-US" sz="2000" dirty="0" smtClean="0">
                <a:solidFill>
                  <a:srgbClr val="333333"/>
                </a:solidFill>
                <a:cs typeface="Calibri" panose="020F0502020204030204" pitchFamily="34" charset="0"/>
              </a:rPr>
              <a:t>Workflow</a:t>
            </a:r>
            <a:endParaRPr lang="en-US" sz="2000" dirty="0">
              <a:solidFill>
                <a:srgbClr val="333333"/>
              </a:solidFill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333333"/>
                </a:solidFill>
                <a:cs typeface="Calibri" panose="020F0502020204030204" pitchFamily="34" charset="0"/>
              </a:rPr>
              <a:t>Compliance</a:t>
            </a:r>
            <a:endParaRPr lang="en-US" sz="2000" dirty="0">
              <a:solidFill>
                <a:srgbClr val="333333"/>
              </a:solidFill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33333"/>
                </a:solidFill>
                <a:cs typeface="Calibri" panose="020F0502020204030204" pitchFamily="34" charset="0"/>
              </a:rPr>
              <a:t>Incident response</a:t>
            </a:r>
          </a:p>
          <a:p>
            <a:pPr marL="800100" lvl="1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33333"/>
                </a:solidFill>
                <a:cs typeface="Calibri" panose="020F0502020204030204" pitchFamily="34" charset="0"/>
              </a:rPr>
              <a:t>Disaster preparedness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D9A6F1-B99C-48E6-8C7A-C95CA823F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605" y="2126753"/>
            <a:ext cx="3883030" cy="29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659"/>
            <a:ext cx="10515600" cy="11738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There are two ways to Partner with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OnPage: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273" y="1128631"/>
            <a:ext cx="10515600" cy="50796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A322CC-6930-46DE-A443-26773BC42FAA}"/>
              </a:ext>
            </a:extLst>
          </p:cNvPr>
          <p:cNvSpPr/>
          <p:nvPr/>
        </p:nvSpPr>
        <p:spPr>
          <a:xfrm>
            <a:off x="6453858" y="3395620"/>
            <a:ext cx="4749332" cy="269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Ability to resell OnPage services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co-branding.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able 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offer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OnPage’s solutions within their products and services – one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solution/price.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maintains the end customer billing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relationship.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 to 45%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off* list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price.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2B76985-AB64-43DB-9D37-D8F7CC8E3471}"/>
              </a:ext>
            </a:extLst>
          </p:cNvPr>
          <p:cNvSpPr/>
          <p:nvPr/>
        </p:nvSpPr>
        <p:spPr>
          <a:xfrm>
            <a:off x="1339891" y="3398498"/>
            <a:ext cx="474933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Designed for potential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don’t have the expertise or staff to sell OnPage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partner sees the value in OnPage’s services,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complement to their own offerings, and would like to refer customers to OnPage to enhance their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customer’s experience.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15% commission on sale price with residual commission for renewal.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235" y="6285470"/>
            <a:ext cx="9249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* </a:t>
            </a:r>
            <a:r>
              <a:rPr lang="en-US" sz="1100" dirty="0" smtClean="0">
                <a:solidFill>
                  <a:schemeClr val="accent1"/>
                </a:solidFill>
              </a:rPr>
              <a:t>See Pricing sheet</a:t>
            </a:r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48" y="1304186"/>
            <a:ext cx="2055733" cy="2055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97" y="1287132"/>
            <a:ext cx="2055733" cy="20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273" y="1128631"/>
            <a:ext cx="10515600" cy="50796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029B92-4327-4CFD-A679-3EF8DF0FC03F}"/>
              </a:ext>
            </a:extLst>
          </p:cNvPr>
          <p:cNvSpPr/>
          <p:nvPr/>
        </p:nvSpPr>
        <p:spPr>
          <a:xfrm>
            <a:off x="1727665" y="422981"/>
            <a:ext cx="8600816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0" algn="ctr">
              <a:spcBef>
                <a:spcPts val="1350"/>
              </a:spcBef>
              <a:spcAft>
                <a:spcPts val="0"/>
              </a:spcAft>
            </a:pPr>
            <a:r>
              <a:rPr lang="en-US" sz="3200" b="1" spc="-4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OnPage</a:t>
            </a:r>
            <a:r>
              <a:rPr lang="en-US" sz="3200" b="1" spc="-40" dirty="0" smtClean="0">
                <a:solidFill>
                  <a:srgbClr val="ED572D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3200" b="1" spc="-45" dirty="0">
                <a:solidFill>
                  <a:schemeClr val="accent1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Partnership</a:t>
            </a:r>
            <a:r>
              <a:rPr lang="en-US" sz="3200" b="1" spc="-325" dirty="0">
                <a:solidFill>
                  <a:schemeClr val="accent1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3200" b="1" spc="-40" dirty="0">
                <a:solidFill>
                  <a:schemeClr val="accent1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Benefits</a:t>
            </a:r>
          </a:p>
          <a:p>
            <a:pPr marL="64770" marR="0">
              <a:spcBef>
                <a:spcPts val="1350"/>
              </a:spcBef>
              <a:spcAft>
                <a:spcPts val="0"/>
              </a:spcAft>
            </a:pPr>
            <a:r>
              <a:rPr lang="en-US" dirty="0">
                <a:solidFill>
                  <a:srgbClr val="636466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	</a:t>
            </a:r>
            <a:endParaRPr lang="en-US" sz="1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E205775-B634-487C-8D0E-8071A1C1C241}"/>
              </a:ext>
            </a:extLst>
          </p:cNvPr>
          <p:cNvSpPr/>
          <p:nvPr/>
        </p:nvSpPr>
        <p:spPr>
          <a:xfrm>
            <a:off x="7400659" y="2186015"/>
            <a:ext cx="3580687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0">
              <a:spcBef>
                <a:spcPts val="135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Becoming a partner with OnPage means partnering with an organization that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has: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50520" marR="0" indent="-285750">
              <a:spcBef>
                <a:spcPts val="13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Over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10+ Years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Experience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  <a:p>
            <a:pPr marL="350520" marR="0" indent="-285750">
              <a:spcBef>
                <a:spcPts val="13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1,000’s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of Customers </a:t>
            </a:r>
          </a:p>
          <a:p>
            <a:pPr marL="350520" marR="0" indent="-285750">
              <a:spcBef>
                <a:spcPts val="13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Rock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Solid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Reliability</a:t>
            </a:r>
          </a:p>
          <a:p>
            <a:pPr marL="350520" marR="0" indent="-285750">
              <a:spcBef>
                <a:spcPts val="13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Proven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Track Record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0213" y="1572004"/>
            <a:ext cx="6013544" cy="45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1" r="11355"/>
          <a:stretch/>
        </p:blipFill>
        <p:spPr>
          <a:xfrm>
            <a:off x="6165669" y="244200"/>
            <a:ext cx="5791200" cy="6379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7" y="244200"/>
            <a:ext cx="5543224" cy="1137905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Why Partner with OnPage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How Does It Affect You?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346" y="1507023"/>
            <a:ext cx="5397985" cy="5079682"/>
          </a:xfrm>
        </p:spPr>
        <p:txBody>
          <a:bodyPr>
            <a:normAutofit lnSpcReduction="1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Bring value to your customers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new opportunities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Become the trusted advisor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HIPAA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secure communication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Collaboration solutions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Pager replacement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ClrTx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 enterprises build resilient Clinical Communications and collaboration systems.</a:t>
            </a:r>
          </a:p>
          <a:p>
            <a:pPr>
              <a:buClrTx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Gain access to high-margin financial benefits of up to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45%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Tx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Sales and marketing tools to help meet business goals. </a:t>
            </a:r>
          </a:p>
          <a:p>
            <a:pPr>
              <a:buClrTx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Grow your revenue and clients satisfaction by adding OnPage to your offerings.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25E9C7D7-DF71-4235-AB1F-F071642255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7110" y="974923"/>
            <a:ext cx="5261719" cy="52617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A3CCAF-DC5F-45F5-B6DD-E5B1F87F38A8}"/>
              </a:ext>
            </a:extLst>
          </p:cNvPr>
          <p:cNvSpPr txBox="1"/>
          <p:nvPr/>
        </p:nvSpPr>
        <p:spPr>
          <a:xfrm>
            <a:off x="4623162" y="2482397"/>
            <a:ext cx="28896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Questions</a:t>
            </a:r>
          </a:p>
          <a:p>
            <a:pPr algn="ctr"/>
            <a:endParaRPr lang="en-US" sz="4000" dirty="0"/>
          </a:p>
          <a:p>
            <a:pPr algn="ctr"/>
            <a:r>
              <a:rPr lang="en-US" sz="2800" dirty="0" smtClean="0">
                <a:hlinkClick r:id="rId4"/>
              </a:rPr>
              <a:t>www.onpage.com</a:t>
            </a:r>
            <a:endParaRPr lang="en-US" sz="2800" dirty="0" smtClean="0"/>
          </a:p>
          <a:p>
            <a:pPr algn="ctr"/>
            <a:r>
              <a:rPr lang="en-US" sz="2800" dirty="0" smtClean="0"/>
              <a:t>781-916-0040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42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3883</TotalTime>
  <Words>402</Words>
  <Application>Microsoft Office PowerPoint</Application>
  <PresentationFormat>Widescreen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 Unicode MS</vt:lpstr>
      <vt:lpstr>MS PGothic</vt:lpstr>
      <vt:lpstr>Arial</vt:lpstr>
      <vt:lpstr>Calibri</vt:lpstr>
      <vt:lpstr>Calibri Light</vt:lpstr>
      <vt:lpstr>Corbel</vt:lpstr>
      <vt:lpstr>Trebuchet MS</vt:lpstr>
      <vt:lpstr>Verdana</vt:lpstr>
      <vt:lpstr>Wingdings</vt:lpstr>
      <vt:lpstr>Basis</vt:lpstr>
      <vt:lpstr>OnPage  Channel Partner Program</vt:lpstr>
      <vt:lpstr>PowerPoint Presentation</vt:lpstr>
      <vt:lpstr>Clinical Communications for the Healthcare ecosystem</vt:lpstr>
      <vt:lpstr>PowerPoint Presentation</vt:lpstr>
      <vt:lpstr>There are two ways to Partner with OnPage:</vt:lpstr>
      <vt:lpstr>PowerPoint Presentation</vt:lpstr>
      <vt:lpstr>Why Partner with OnPage  How Does It Affect You?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Lazaruss</dc:creator>
  <cp:lastModifiedBy>Shawn Lazaruss</cp:lastModifiedBy>
  <cp:revision>50</cp:revision>
  <dcterms:created xsi:type="dcterms:W3CDTF">2017-12-04T20:59:29Z</dcterms:created>
  <dcterms:modified xsi:type="dcterms:W3CDTF">2018-09-26T20:12:14Z</dcterms:modified>
</cp:coreProperties>
</file>